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20" name="Footer Placeholder 19"/>
          <p:cNvSpPr>
            <a:spLocks noGrp="1"/>
          </p:cNvSpPr>
          <p:nvPr>
            <p:ph type="ftr" sz="quarter" idx="11"/>
          </p:nvPr>
        </p:nvSpPr>
        <p:spPr/>
        <p:txBody>
          <a:bodyPr/>
          <a:lstStyle>
            <a:extLst/>
          </a:lstStyle>
          <a:p>
            <a:endParaRPr lang="en-IN"/>
          </a:p>
        </p:txBody>
      </p:sp>
      <p:sp>
        <p:nvSpPr>
          <p:cNvPr id="10" name="Slide Number Placeholder 9"/>
          <p:cNvSpPr>
            <a:spLocks noGrp="1"/>
          </p:cNvSpPr>
          <p:nvPr>
            <p:ph type="sldNum" sz="quarter" idx="12"/>
          </p:nvPr>
        </p:nvSpPr>
        <p:spPr/>
        <p:txBody>
          <a:bodyPr/>
          <a:lstStyle>
            <a:extLst/>
          </a:lstStyle>
          <a:p>
            <a:fld id="{6760D744-8183-4E5C-A146-EC6A4BED3412}" type="slidenum">
              <a:rPr lang="en-IN" smtClean="0"/>
              <a:pPr/>
              <a:t>‹#›</a:t>
            </a:fld>
            <a:endParaRPr lang="en-I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760D744-8183-4E5C-A146-EC6A4BED3412}" type="slidenum">
              <a:rPr lang="en-IN" smtClean="0"/>
              <a:pPr/>
              <a:t>‹#›</a:t>
            </a:fld>
            <a:endParaRPr lang="en-I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6760D744-8183-4E5C-A146-EC6A4BED3412}" type="slidenum">
              <a:rPr lang="en-IN" smtClean="0"/>
              <a:pPr/>
              <a:t>‹#›</a:t>
            </a:fld>
            <a:endParaRPr lang="en-I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760D744-8183-4E5C-A146-EC6A4BED3412}" type="slidenum">
              <a:rPr lang="en-IN" smtClean="0"/>
              <a:pPr/>
              <a:t>‹#›</a:t>
            </a:fld>
            <a:endParaRPr lang="en-I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6C01F3-95C3-47CF-9DC1-95C8A0FA059A}" type="datetimeFigureOut">
              <a:rPr lang="en-US" smtClean="0"/>
              <a:pPr/>
              <a:t>3/30/2020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760D744-8183-4E5C-A146-EC6A4BED341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C6C01F3-95C3-47CF-9DC1-95C8A0FA059A}" type="datetimeFigureOut">
              <a:rPr lang="en-US" smtClean="0"/>
              <a:pPr/>
              <a:t>3/30/2020</a:t>
            </a:fld>
            <a:endParaRPr lang="en-I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I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760D744-8183-4E5C-A146-EC6A4BED3412}" type="slidenum">
              <a:rPr lang="en-IN" smtClean="0"/>
              <a:pPr/>
              <a:t>‹#›</a:t>
            </a:fld>
            <a:endParaRPr lang="en-I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071547"/>
            <a:ext cx="7772400" cy="1857387"/>
          </a:xfrm>
        </p:spPr>
        <p:txBody>
          <a:bodyPr>
            <a:normAutofit fontScale="90000"/>
          </a:bodyPr>
          <a:lstStyle/>
          <a:p>
            <a:pPr algn="ctr"/>
            <a:r>
              <a:rPr lang="en-IN" sz="6600" dirty="0" smtClean="0">
                <a:solidFill>
                  <a:srgbClr val="C00000"/>
                </a:solidFill>
                <a:latin typeface="Arial Rounded MT Bold" pitchFamily="34" charset="0"/>
              </a:rPr>
              <a:t>“Capital Structure”</a:t>
            </a:r>
            <a:endParaRPr lang="en-IN" sz="6600" dirty="0">
              <a:solidFill>
                <a:srgbClr val="C00000"/>
              </a:solidFill>
              <a:latin typeface="Arial Rounded MT Bold" pitchFamily="34" charset="0"/>
            </a:endParaRPr>
          </a:p>
        </p:txBody>
      </p:sp>
      <p:sp>
        <p:nvSpPr>
          <p:cNvPr id="5" name="Subtitle 4"/>
          <p:cNvSpPr>
            <a:spLocks noGrp="1"/>
          </p:cNvSpPr>
          <p:nvPr>
            <p:ph type="subTitle" idx="1"/>
          </p:nvPr>
        </p:nvSpPr>
        <p:spPr>
          <a:xfrm>
            <a:off x="1371600" y="3500438"/>
            <a:ext cx="6400800" cy="2138362"/>
          </a:xfrm>
        </p:spPr>
        <p:txBody>
          <a:bodyPr>
            <a:normAutofit/>
          </a:bodyPr>
          <a:lstStyle/>
          <a:p>
            <a:r>
              <a:rPr lang="en-IN" sz="4400" b="1" dirty="0" smtClean="0">
                <a:solidFill>
                  <a:srgbClr val="002060"/>
                </a:solidFill>
                <a:latin typeface="Times New Roman" pitchFamily="18" charset="0"/>
                <a:cs typeface="Times New Roman" pitchFamily="18" charset="0"/>
              </a:rPr>
              <a:t>By:</a:t>
            </a:r>
          </a:p>
          <a:p>
            <a:r>
              <a:rPr lang="en-IN" sz="4400" b="1" dirty="0" smtClean="0">
                <a:solidFill>
                  <a:srgbClr val="002060"/>
                </a:solidFill>
                <a:latin typeface="Times New Roman" pitchFamily="18" charset="0"/>
                <a:cs typeface="Times New Roman" pitchFamily="18" charset="0"/>
              </a:rPr>
              <a:t>Dr. </a:t>
            </a:r>
            <a:r>
              <a:rPr lang="en-IN" sz="4400" b="1" dirty="0" err="1" smtClean="0">
                <a:solidFill>
                  <a:srgbClr val="002060"/>
                </a:solidFill>
                <a:latin typeface="Times New Roman" pitchFamily="18" charset="0"/>
                <a:cs typeface="Times New Roman" pitchFamily="18" charset="0"/>
              </a:rPr>
              <a:t>Namita</a:t>
            </a:r>
            <a:endParaRPr lang="en-IN" sz="4400" b="1" dirty="0" smtClean="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normAutofit fontScale="90000"/>
          </a:bodyPr>
          <a:lstStyle/>
          <a:p>
            <a:pPr algn="ctr"/>
            <a:r>
              <a:rPr lang="en-IN" dirty="0" smtClean="0">
                <a:solidFill>
                  <a:srgbClr val="00B050"/>
                </a:solidFill>
                <a:latin typeface="Arial Rounded MT Bold" pitchFamily="34" charset="0"/>
              </a:rPr>
              <a:t>Meaning of capital structure</a:t>
            </a:r>
            <a:br>
              <a:rPr lang="en-IN" dirty="0" smtClean="0">
                <a:solidFill>
                  <a:srgbClr val="00B050"/>
                </a:solidFill>
                <a:latin typeface="Arial Rounded MT Bold" pitchFamily="34" charset="0"/>
              </a:rPr>
            </a:br>
            <a:endParaRPr lang="en-IN" dirty="0">
              <a:solidFill>
                <a:srgbClr val="00B050"/>
              </a:solidFill>
              <a:latin typeface="Arial Rounded MT Bold" pitchFamily="34" charset="0"/>
            </a:endParaRPr>
          </a:p>
        </p:txBody>
      </p:sp>
      <p:sp>
        <p:nvSpPr>
          <p:cNvPr id="3" name="Content Placeholder 2"/>
          <p:cNvSpPr>
            <a:spLocks noGrp="1"/>
          </p:cNvSpPr>
          <p:nvPr>
            <p:ph idx="1"/>
          </p:nvPr>
        </p:nvSpPr>
        <p:spPr>
          <a:xfrm>
            <a:off x="928662" y="1214422"/>
            <a:ext cx="7758138" cy="4911741"/>
          </a:xfrm>
        </p:spPr>
        <p:txBody>
          <a:bodyPr>
            <a:normAutofit lnSpcReduction="10000"/>
          </a:bodyPr>
          <a:lstStyle/>
          <a:p>
            <a:pPr algn="just">
              <a:buFont typeface="Wingdings" pitchFamily="2" charset="2"/>
              <a:buChar char="v"/>
            </a:pPr>
            <a:r>
              <a:rPr lang="en-IN" dirty="0" smtClean="0">
                <a:solidFill>
                  <a:srgbClr val="C00000"/>
                </a:solidFill>
                <a:latin typeface="Times New Roman" pitchFamily="18" charset="0"/>
                <a:cs typeface="Times New Roman" pitchFamily="18" charset="0"/>
              </a:rPr>
              <a:t>It refers to the composition of long term sources of funds, such as debentures, long term debt, preference share and equity capital including reserves and surpluses.</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The financial manager should plan an optimum capital structure for his company. When the market value per share is maximum or the average cost of capital is minimum, it is called the optimum capital structure. </a:t>
            </a:r>
            <a:endParaRPr lang="en-IN" dirty="0">
              <a:solidFill>
                <a:srgbClr val="C0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600" dirty="0" smtClean="0">
                <a:solidFill>
                  <a:srgbClr val="7030A0"/>
                </a:solidFill>
                <a:latin typeface="Arial Rounded MT Bold" pitchFamily="34" charset="0"/>
              </a:rPr>
              <a:t>Features of optimum capital structure</a:t>
            </a:r>
            <a:endParaRPr lang="en-IN" sz="3600" dirty="0">
              <a:solidFill>
                <a:srgbClr val="7030A0"/>
              </a:solidFill>
              <a:latin typeface="Arial Rounded MT Bold" pitchFamily="34" charset="0"/>
            </a:endParaRPr>
          </a:p>
        </p:txBody>
      </p:sp>
      <p:sp>
        <p:nvSpPr>
          <p:cNvPr id="3" name="Content Placeholder 2"/>
          <p:cNvSpPr>
            <a:spLocks noGrp="1"/>
          </p:cNvSpPr>
          <p:nvPr>
            <p:ph idx="1"/>
          </p:nvPr>
        </p:nvSpPr>
        <p:spPr/>
        <p:txBody>
          <a:bodyPr/>
          <a:lstStyle/>
          <a:p>
            <a:pPr algn="just">
              <a:buFont typeface="Wingdings" pitchFamily="2" charset="2"/>
              <a:buChar char="v"/>
            </a:pPr>
            <a:r>
              <a:rPr lang="en-IN" dirty="0" smtClean="0">
                <a:solidFill>
                  <a:srgbClr val="C00000"/>
                </a:solidFill>
                <a:latin typeface="Times New Roman" pitchFamily="18" charset="0"/>
                <a:cs typeface="Times New Roman" pitchFamily="18" charset="0"/>
              </a:rPr>
              <a:t>Simple and flexible</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Minimum risk and minimum cost of capital</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Sufficiently liquid</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Maximum </a:t>
            </a:r>
            <a:r>
              <a:rPr lang="en-IN" dirty="0" err="1">
                <a:solidFill>
                  <a:srgbClr val="C00000"/>
                </a:solidFill>
                <a:latin typeface="Times New Roman" pitchFamily="18" charset="0"/>
                <a:cs typeface="Times New Roman" pitchFamily="18" charset="0"/>
              </a:rPr>
              <a:t>p</a:t>
            </a:r>
            <a:r>
              <a:rPr lang="en-IN" dirty="0" err="1" smtClean="0">
                <a:solidFill>
                  <a:srgbClr val="C00000"/>
                </a:solidFill>
                <a:latin typeface="Times New Roman" pitchFamily="18" charset="0"/>
                <a:cs typeface="Times New Roman" pitchFamily="18" charset="0"/>
              </a:rPr>
              <a:t>rofitablity</a:t>
            </a:r>
            <a:endParaRPr lang="en-IN" dirty="0" smtClean="0">
              <a:solidFill>
                <a:srgbClr val="C00000"/>
              </a:solidFill>
              <a:latin typeface="Times New Roman" pitchFamily="18" charset="0"/>
              <a:cs typeface="Times New Roman" pitchFamily="18" charset="0"/>
            </a:endParaRPr>
          </a:p>
          <a:p>
            <a:pPr algn="just">
              <a:buFont typeface="Wingdings" pitchFamily="2" charset="2"/>
              <a:buChar char="v"/>
            </a:pPr>
            <a:r>
              <a:rPr lang="en-IN" dirty="0" smtClean="0">
                <a:solidFill>
                  <a:srgbClr val="C00000"/>
                </a:solidFill>
                <a:latin typeface="Times New Roman" pitchFamily="18" charset="0"/>
                <a:cs typeface="Times New Roman" pitchFamily="18" charset="0"/>
              </a:rPr>
              <a:t>Retaining control by company</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Avoidance of unnecessary restrictions</a:t>
            </a:r>
          </a:p>
          <a:p>
            <a:pPr algn="just">
              <a:buFont typeface="Wingdings" pitchFamily="2" charset="2"/>
              <a:buChar char="v"/>
            </a:pPr>
            <a:r>
              <a:rPr lang="en-IN" dirty="0" smtClean="0">
                <a:solidFill>
                  <a:srgbClr val="C00000"/>
                </a:solidFill>
                <a:latin typeface="Times New Roman" pitchFamily="18" charset="0"/>
                <a:cs typeface="Times New Roman" pitchFamily="18" charset="0"/>
              </a:rPr>
              <a:t>Fulfilling legal requirements by SEBI</a:t>
            </a:r>
            <a:endParaRPr lang="en-IN" dirty="0">
              <a:solidFill>
                <a:srgbClr val="C0000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214290"/>
            <a:ext cx="7498080" cy="1143000"/>
          </a:xfrm>
        </p:spPr>
        <p:txBody>
          <a:bodyPr>
            <a:normAutofit fontScale="90000"/>
          </a:bodyPr>
          <a:lstStyle/>
          <a:p>
            <a:pPr algn="ctr"/>
            <a:r>
              <a:rPr lang="en-IN" dirty="0" smtClean="0">
                <a:solidFill>
                  <a:schemeClr val="bg2">
                    <a:lumMod val="50000"/>
                  </a:schemeClr>
                </a:solidFill>
                <a:latin typeface="Arial Rounded MT Bold" pitchFamily="34" charset="0"/>
              </a:rPr>
              <a:t>Factors affecting Capital structure</a:t>
            </a:r>
            <a:endParaRPr lang="en-IN" dirty="0">
              <a:solidFill>
                <a:schemeClr val="bg2">
                  <a:lumMod val="50000"/>
                </a:schemeClr>
              </a:solidFill>
              <a:latin typeface="Arial Rounded MT Bold" pitchFamily="34" charset="0"/>
            </a:endParaRPr>
          </a:p>
        </p:txBody>
      </p:sp>
      <p:sp>
        <p:nvSpPr>
          <p:cNvPr id="3" name="Content Placeholder 2"/>
          <p:cNvSpPr>
            <a:spLocks noGrp="1"/>
          </p:cNvSpPr>
          <p:nvPr>
            <p:ph idx="1"/>
          </p:nvPr>
        </p:nvSpPr>
        <p:spPr>
          <a:xfrm>
            <a:off x="1435608" y="1447800"/>
            <a:ext cx="7498080" cy="4410092"/>
          </a:xfrm>
        </p:spPr>
        <p:txBody>
          <a:bodyPr>
            <a:noAutofit/>
          </a:bodyPr>
          <a:lstStyle/>
          <a:p>
            <a:pPr algn="just">
              <a:buFont typeface="Wingdings" pitchFamily="2" charset="2"/>
              <a:buChar char="v"/>
            </a:pPr>
            <a:r>
              <a:rPr lang="en-IN" sz="2400" dirty="0" smtClean="0">
                <a:solidFill>
                  <a:srgbClr val="C00000"/>
                </a:solidFill>
                <a:latin typeface="Times New Roman" pitchFamily="18" charset="0"/>
                <a:cs typeface="Times New Roman" pitchFamily="18" charset="0"/>
              </a:rPr>
              <a:t>Size of the firm</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Stability of earnings</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Degree of competition</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Stage of life cycle of the firm</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Interest coverage ratio</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Cash flow ability of the firm</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Cost of capital</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Rate of corporate tax</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Retaining control</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Flexibility</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Capital market conditions</a:t>
            </a:r>
          </a:p>
          <a:p>
            <a:pPr algn="just">
              <a:buFont typeface="Wingdings" pitchFamily="2" charset="2"/>
              <a:buChar char="v"/>
            </a:pPr>
            <a:r>
              <a:rPr lang="en-IN" sz="2400" dirty="0" smtClean="0">
                <a:solidFill>
                  <a:srgbClr val="C00000"/>
                </a:solidFill>
                <a:latin typeface="Times New Roman" pitchFamily="18" charset="0"/>
                <a:cs typeface="Times New Roman" pitchFamily="18" charset="0"/>
              </a:rPr>
              <a:t>Credit standing of the firm.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r>
              <a:rPr lang="en-IN" dirty="0" smtClean="0">
                <a:solidFill>
                  <a:schemeClr val="bg2">
                    <a:lumMod val="50000"/>
                  </a:schemeClr>
                </a:solidFill>
                <a:effectLst/>
                <a:latin typeface="Arial Rounded MT Bold" pitchFamily="34" charset="0"/>
              </a:rPr>
              <a:t>Continued…  </a:t>
            </a:r>
            <a:r>
              <a:rPr lang="en-IN" dirty="0" smtClean="0">
                <a:solidFill>
                  <a:schemeClr val="bg2">
                    <a:lumMod val="50000"/>
                  </a:schemeClr>
                </a:solidFill>
                <a:effectLst/>
              </a:rPr>
              <a:t>    </a:t>
            </a:r>
            <a:r>
              <a:rPr lang="en-IN" dirty="0" smtClean="0"/>
              <a:t>           </a:t>
            </a:r>
            <a:endParaRPr lang="en-IN" dirty="0"/>
          </a:p>
        </p:txBody>
      </p:sp>
      <p:sp>
        <p:nvSpPr>
          <p:cNvPr id="3" name="Content Placeholder 2"/>
          <p:cNvSpPr>
            <a:spLocks noGrp="1"/>
          </p:cNvSpPr>
          <p:nvPr>
            <p:ph idx="1"/>
          </p:nvPr>
        </p:nvSpPr>
        <p:spPr/>
        <p:txBody>
          <a:bodyPr>
            <a:noAutofit/>
          </a:bodyPr>
          <a:lstStyle/>
          <a:p>
            <a:pPr algn="just"/>
            <a:r>
              <a:rPr lang="en-IN" dirty="0" smtClean="0">
                <a:solidFill>
                  <a:srgbClr val="C00000"/>
                </a:solidFill>
                <a:latin typeface="Times New Roman" pitchFamily="18" charset="0"/>
                <a:cs typeface="Times New Roman" pitchFamily="18" charset="0"/>
              </a:rPr>
              <a:t>Trading on equity</a:t>
            </a:r>
          </a:p>
          <a:p>
            <a:pPr algn="just"/>
            <a:r>
              <a:rPr lang="en-IN" dirty="0" smtClean="0">
                <a:solidFill>
                  <a:srgbClr val="C00000"/>
                </a:solidFill>
                <a:latin typeface="Times New Roman" pitchFamily="18" charset="0"/>
                <a:cs typeface="Times New Roman" pitchFamily="18" charset="0"/>
              </a:rPr>
              <a:t>Legal requirements</a:t>
            </a:r>
          </a:p>
          <a:p>
            <a:pPr algn="just"/>
            <a:r>
              <a:rPr lang="en-IN" dirty="0" smtClean="0">
                <a:solidFill>
                  <a:srgbClr val="C00000"/>
                </a:solidFill>
                <a:latin typeface="Times New Roman" pitchFamily="18" charset="0"/>
                <a:cs typeface="Times New Roman" pitchFamily="18" charset="0"/>
              </a:rPr>
              <a:t>Flotation costs</a:t>
            </a:r>
          </a:p>
          <a:p>
            <a:pPr algn="just"/>
            <a:r>
              <a:rPr lang="en-IN" dirty="0" smtClean="0">
                <a:solidFill>
                  <a:srgbClr val="C00000"/>
                </a:solidFill>
                <a:latin typeface="Times New Roman" pitchFamily="18" charset="0"/>
                <a:cs typeface="Times New Roman" pitchFamily="18" charset="0"/>
              </a:rPr>
              <a:t>Leverage ratios for other firms in the industry</a:t>
            </a:r>
          </a:p>
          <a:p>
            <a:pPr algn="just"/>
            <a:r>
              <a:rPr lang="en-IN" dirty="0" smtClean="0">
                <a:solidFill>
                  <a:srgbClr val="C00000"/>
                </a:solidFill>
                <a:latin typeface="Times New Roman" pitchFamily="18" charset="0"/>
                <a:cs typeface="Times New Roman" pitchFamily="18" charset="0"/>
              </a:rPr>
              <a:t>Nature of investors</a:t>
            </a:r>
          </a:p>
          <a:p>
            <a:pPr algn="just"/>
            <a:r>
              <a:rPr lang="en-IN" dirty="0" smtClean="0">
                <a:solidFill>
                  <a:srgbClr val="C00000"/>
                </a:solidFill>
                <a:latin typeface="Times New Roman" pitchFamily="18" charset="0"/>
                <a:cs typeface="Times New Roman" pitchFamily="18" charset="0"/>
              </a:rPr>
              <a:t>Consultation with investment bankers and lenders</a:t>
            </a:r>
          </a:p>
          <a:p>
            <a:pPr algn="just"/>
            <a:r>
              <a:rPr lang="en-IN" dirty="0" smtClean="0">
                <a:solidFill>
                  <a:srgbClr val="C00000"/>
                </a:solidFill>
                <a:latin typeface="Times New Roman" pitchFamily="18" charset="0"/>
                <a:cs typeface="Times New Roman" pitchFamily="18" charset="0"/>
              </a:rPr>
              <a:t>Attitude of management</a:t>
            </a:r>
            <a:endParaRPr lang="en-IN" dirty="0">
              <a:solidFill>
                <a:srgbClr val="C000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accent1">
                    <a:lumMod val="60000"/>
                    <a:lumOff val="40000"/>
                  </a:schemeClr>
                </a:solidFill>
                <a:latin typeface="Arial Rounded MT Bold" pitchFamily="34" charset="0"/>
              </a:rPr>
              <a:t>Theories of capital structure</a:t>
            </a:r>
            <a:br>
              <a:rPr lang="en-IN" dirty="0" smtClean="0">
                <a:solidFill>
                  <a:schemeClr val="accent1">
                    <a:lumMod val="60000"/>
                    <a:lumOff val="40000"/>
                  </a:schemeClr>
                </a:solidFill>
                <a:latin typeface="Arial Rounded MT Bold" pitchFamily="34" charset="0"/>
              </a:rPr>
            </a:br>
            <a:endParaRPr lang="en-IN" dirty="0">
              <a:solidFill>
                <a:schemeClr val="accent1">
                  <a:lumMod val="60000"/>
                  <a:lumOff val="40000"/>
                </a:schemeClr>
              </a:solidFill>
              <a:latin typeface="Arial Rounded MT Bold" pitchFamily="34" charset="0"/>
            </a:endParaRPr>
          </a:p>
        </p:txBody>
      </p:sp>
      <p:sp>
        <p:nvSpPr>
          <p:cNvPr id="3" name="Content Placeholder 2"/>
          <p:cNvSpPr>
            <a:spLocks noGrp="1"/>
          </p:cNvSpPr>
          <p:nvPr>
            <p:ph idx="1"/>
          </p:nvPr>
        </p:nvSpPr>
        <p:spPr/>
        <p:txBody>
          <a:bodyPr>
            <a:normAutofit/>
          </a:bodyPr>
          <a:lstStyle/>
          <a:p>
            <a:pPr algn="just">
              <a:buFont typeface="Wingdings" pitchFamily="2" charset="2"/>
              <a:buChar char="v"/>
            </a:pPr>
            <a:r>
              <a:rPr lang="en-IN" sz="3600" dirty="0" smtClean="0">
                <a:solidFill>
                  <a:srgbClr val="C00000"/>
                </a:solidFill>
                <a:latin typeface="Times New Roman" pitchFamily="18" charset="0"/>
                <a:cs typeface="Times New Roman" pitchFamily="18" charset="0"/>
              </a:rPr>
              <a:t>Theories of capital structure tries to establish relationship between capital structure decision and market value of the firm. Main theories given are:</a:t>
            </a:r>
          </a:p>
          <a:p>
            <a:pPr algn="just">
              <a:buFont typeface="Wingdings" pitchFamily="2" charset="2"/>
              <a:buChar char="v"/>
            </a:pPr>
            <a:r>
              <a:rPr lang="en-IN" sz="3600" dirty="0" smtClean="0">
                <a:solidFill>
                  <a:srgbClr val="C00000"/>
                </a:solidFill>
                <a:latin typeface="Times New Roman" pitchFamily="18" charset="0"/>
                <a:cs typeface="Times New Roman" pitchFamily="18" charset="0"/>
              </a:rPr>
              <a:t>Net income approach</a:t>
            </a:r>
          </a:p>
          <a:p>
            <a:pPr algn="just">
              <a:buFont typeface="Wingdings" pitchFamily="2" charset="2"/>
              <a:buChar char="v"/>
            </a:pPr>
            <a:r>
              <a:rPr lang="en-IN" sz="3600" dirty="0" smtClean="0">
                <a:solidFill>
                  <a:srgbClr val="C00000"/>
                </a:solidFill>
                <a:latin typeface="Times New Roman" pitchFamily="18" charset="0"/>
                <a:cs typeface="Times New Roman" pitchFamily="18" charset="0"/>
              </a:rPr>
              <a:t>Net operating income approach</a:t>
            </a:r>
          </a:p>
          <a:p>
            <a:pPr algn="just">
              <a:buFont typeface="Wingdings" pitchFamily="2" charset="2"/>
              <a:buChar char="v"/>
            </a:pPr>
            <a:r>
              <a:rPr lang="en-IN" sz="3600" dirty="0" smtClean="0">
                <a:solidFill>
                  <a:srgbClr val="C00000"/>
                </a:solidFill>
                <a:latin typeface="Times New Roman" pitchFamily="18" charset="0"/>
                <a:cs typeface="Times New Roman" pitchFamily="18" charset="0"/>
              </a:rPr>
              <a:t>Traditional approach</a:t>
            </a:r>
          </a:p>
          <a:p>
            <a:pPr algn="just">
              <a:buFont typeface="Wingdings" pitchFamily="2" charset="2"/>
              <a:buChar char="v"/>
            </a:pPr>
            <a:r>
              <a:rPr lang="en-IN" sz="3600" dirty="0" smtClean="0">
                <a:solidFill>
                  <a:srgbClr val="C00000"/>
                </a:solidFill>
                <a:latin typeface="Times New Roman" pitchFamily="18" charset="0"/>
                <a:cs typeface="Times New Roman" pitchFamily="18" charset="0"/>
              </a:rPr>
              <a:t>MM Approach </a:t>
            </a:r>
            <a:endParaRPr lang="en-IN" sz="3600" dirty="0">
              <a:solidFill>
                <a:srgbClr val="C000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00B0F0"/>
                </a:solidFill>
                <a:effectLst/>
                <a:latin typeface="Arial Rounded MT Bold" pitchFamily="34" charset="0"/>
              </a:rPr>
              <a:t>Net income approach</a:t>
            </a:r>
            <a:endParaRPr lang="en-IN" dirty="0">
              <a:solidFill>
                <a:srgbClr val="00B0F0"/>
              </a:solidFill>
              <a:effectLst/>
              <a:latin typeface="Arial Rounded MT Bold" pitchFamily="34" charset="0"/>
            </a:endParaRPr>
          </a:p>
        </p:txBody>
      </p:sp>
      <p:sp>
        <p:nvSpPr>
          <p:cNvPr id="4" name="Content Placeholder 3"/>
          <p:cNvSpPr>
            <a:spLocks noGrp="1"/>
          </p:cNvSpPr>
          <p:nvPr>
            <p:ph sz="half" idx="2"/>
          </p:nvPr>
        </p:nvSpPr>
        <p:spPr/>
        <p:txBody>
          <a:bodyPr>
            <a:normAutofit/>
          </a:bodyPr>
          <a:lstStyle/>
          <a:p>
            <a:pPr>
              <a:buFont typeface="Wingdings" pitchFamily="2" charset="2"/>
              <a:buChar char="v"/>
            </a:pPr>
            <a:r>
              <a:rPr lang="en-IN" sz="2400" dirty="0" smtClean="0">
                <a:solidFill>
                  <a:srgbClr val="C00000"/>
                </a:solidFill>
                <a:latin typeface="Times New Roman" pitchFamily="18" charset="0"/>
                <a:cs typeface="Times New Roman" pitchFamily="18" charset="0"/>
              </a:rPr>
              <a:t>According </a:t>
            </a:r>
            <a:r>
              <a:rPr lang="en-IN" sz="2400" dirty="0" smtClean="0">
                <a:solidFill>
                  <a:srgbClr val="C00000"/>
                </a:solidFill>
                <a:latin typeface="Times New Roman" pitchFamily="18" charset="0"/>
                <a:cs typeface="Times New Roman" pitchFamily="18" charset="0"/>
              </a:rPr>
              <a:t> to David </a:t>
            </a:r>
            <a:r>
              <a:rPr lang="en-IN" sz="2400" dirty="0" smtClean="0">
                <a:solidFill>
                  <a:srgbClr val="C00000"/>
                </a:solidFill>
                <a:latin typeface="Times New Roman" pitchFamily="18" charset="0"/>
                <a:cs typeface="Times New Roman" pitchFamily="18" charset="0"/>
              </a:rPr>
              <a:t>Durand who propounded the theory capital structure decision or the ratio of debt and equity is relevant. Any change in this ratio will bring proportionate change in the value of firm and consequently in the average cost of the firm   </a:t>
            </a:r>
            <a:endParaRPr lang="en-IN" sz="2400" dirty="0">
              <a:solidFill>
                <a:srgbClr val="C00000"/>
              </a:solidFill>
              <a:latin typeface="Times New Roman" pitchFamily="18" charset="0"/>
              <a:cs typeface="Times New Roman" pitchFamily="18" charset="0"/>
            </a:endParaRPr>
          </a:p>
        </p:txBody>
      </p:sp>
      <p:pic>
        <p:nvPicPr>
          <p:cNvPr id="5" name="Content Placeholder 4" descr="Degree of Leverage and Cost of Capital"/>
          <p:cNvPicPr>
            <a:picLocks noGrp="1"/>
          </p:cNvPicPr>
          <p:nvPr>
            <p:ph sz="half" idx="1"/>
          </p:nvPr>
        </p:nvPicPr>
        <p:blipFill>
          <a:blip r:embed="rId2"/>
          <a:srcRect/>
          <a:stretch>
            <a:fillRect/>
          </a:stretch>
        </p:blipFill>
        <p:spPr bwMode="auto">
          <a:xfrm>
            <a:off x="1500166" y="1928802"/>
            <a:ext cx="3657600" cy="277471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solidFill>
                  <a:schemeClr val="accent5">
                    <a:lumMod val="60000"/>
                    <a:lumOff val="40000"/>
                  </a:schemeClr>
                </a:solidFill>
                <a:effectLst/>
                <a:latin typeface="Arial Rounded MT Bold" pitchFamily="34" charset="0"/>
              </a:rPr>
              <a:t>Net operating income approach</a:t>
            </a:r>
            <a:endParaRPr lang="en-IN" dirty="0">
              <a:solidFill>
                <a:schemeClr val="accent5">
                  <a:lumMod val="60000"/>
                  <a:lumOff val="40000"/>
                </a:schemeClr>
              </a:solidFill>
              <a:effectLst/>
              <a:latin typeface="Arial Rounded MT Bold" pitchFamily="34" charset="0"/>
            </a:endParaRPr>
          </a:p>
        </p:txBody>
      </p:sp>
      <p:sp>
        <p:nvSpPr>
          <p:cNvPr id="4" name="Content Placeholder 3"/>
          <p:cNvSpPr>
            <a:spLocks noGrp="1"/>
          </p:cNvSpPr>
          <p:nvPr>
            <p:ph sz="half" idx="2"/>
          </p:nvPr>
        </p:nvSpPr>
        <p:spPr/>
        <p:txBody>
          <a:bodyPr/>
          <a:lstStyle/>
          <a:p>
            <a:pPr>
              <a:buFont typeface="Wingdings" pitchFamily="2" charset="2"/>
              <a:buChar char="v"/>
            </a:pPr>
            <a:r>
              <a:rPr lang="en-IN" dirty="0" smtClean="0">
                <a:solidFill>
                  <a:srgbClr val="C00000"/>
                </a:solidFill>
                <a:latin typeface="Times New Roman" pitchFamily="18" charset="0"/>
                <a:cs typeface="Times New Roman" pitchFamily="18" charset="0"/>
              </a:rPr>
              <a:t>According to this theory capital structure is irrelevant for the value of the firm, as the diagram indicates overall cost of capital remains the same at each level of capital </a:t>
            </a:r>
            <a:r>
              <a:rPr lang="en-IN" dirty="0" smtClean="0">
                <a:solidFill>
                  <a:srgbClr val="C00000"/>
                </a:solidFill>
                <a:latin typeface="Times New Roman" pitchFamily="18" charset="0"/>
                <a:cs typeface="Times New Roman" pitchFamily="18" charset="0"/>
              </a:rPr>
              <a:t>structure.</a:t>
            </a:r>
            <a:endParaRPr lang="en-IN" dirty="0">
              <a:solidFill>
                <a:srgbClr val="C00000"/>
              </a:solidFill>
              <a:latin typeface="Times New Roman" pitchFamily="18" charset="0"/>
              <a:cs typeface="Times New Roman" pitchFamily="18" charset="0"/>
            </a:endParaRPr>
          </a:p>
        </p:txBody>
      </p:sp>
      <p:pic>
        <p:nvPicPr>
          <p:cNvPr id="5" name="Content Placeholder 4" descr="Degree of Leverage and Cost of Capital"/>
          <p:cNvPicPr>
            <a:picLocks noGrp="1"/>
          </p:cNvPicPr>
          <p:nvPr>
            <p:ph sz="half" idx="1"/>
          </p:nvPr>
        </p:nvPicPr>
        <p:blipFill>
          <a:blip r:embed="rId2"/>
          <a:srcRect/>
          <a:stretch>
            <a:fillRect/>
          </a:stretch>
        </p:blipFill>
        <p:spPr bwMode="auto">
          <a:xfrm>
            <a:off x="1571604" y="2214554"/>
            <a:ext cx="3657600" cy="2714644"/>
          </a:xfrm>
          <a:prstGeom prst="rect">
            <a:avLst/>
          </a:prstGeom>
          <a:noFill/>
          <a:ln w="9525">
            <a:noFill/>
            <a:miter lim="800000"/>
            <a:headEnd/>
            <a:tailEnd/>
          </a:ln>
        </p:spPr>
      </p:pic>
      <p:pic>
        <p:nvPicPr>
          <p:cNvPr id="6" name="Content Placeholder 4" descr="Degree of Leverage and Cost of Capital"/>
          <p:cNvPicPr>
            <a:picLocks/>
          </p:cNvPicPr>
          <p:nvPr/>
        </p:nvPicPr>
        <p:blipFill>
          <a:blip r:embed="rId2"/>
          <a:srcRect/>
          <a:stretch>
            <a:fillRect/>
          </a:stretch>
        </p:blipFill>
        <p:spPr bwMode="auto">
          <a:xfrm>
            <a:off x="1571604" y="2214554"/>
            <a:ext cx="3657600" cy="285752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chemeClr val="accent3">
                    <a:lumMod val="60000"/>
                    <a:lumOff val="40000"/>
                  </a:schemeClr>
                </a:solidFill>
                <a:latin typeface="Arial Rounded MT Bold" pitchFamily="34" charset="0"/>
              </a:rPr>
              <a:t>Traditional Approach</a:t>
            </a:r>
            <a:endParaRPr lang="en-IN" dirty="0">
              <a:solidFill>
                <a:schemeClr val="accent3">
                  <a:lumMod val="60000"/>
                  <a:lumOff val="40000"/>
                </a:schemeClr>
              </a:solidFill>
              <a:latin typeface="Arial Rounded MT Bold" pitchFamily="34" charset="0"/>
            </a:endParaRPr>
          </a:p>
        </p:txBody>
      </p:sp>
      <p:sp>
        <p:nvSpPr>
          <p:cNvPr id="4" name="Content Placeholder 3"/>
          <p:cNvSpPr>
            <a:spLocks noGrp="1"/>
          </p:cNvSpPr>
          <p:nvPr>
            <p:ph sz="half" idx="2"/>
          </p:nvPr>
        </p:nvSpPr>
        <p:spPr/>
        <p:txBody>
          <a:bodyPr>
            <a:normAutofit fontScale="85000" lnSpcReduction="10000"/>
          </a:bodyPr>
          <a:lstStyle/>
          <a:p>
            <a:r>
              <a:rPr lang="en-IN" dirty="0" smtClean="0">
                <a:solidFill>
                  <a:srgbClr val="C00000"/>
                </a:solidFill>
                <a:latin typeface="Times New Roman" pitchFamily="18" charset="0"/>
                <a:cs typeface="Times New Roman" pitchFamily="18" charset="0"/>
              </a:rPr>
              <a:t>The theory states that as debt is the cheap source of fund cost of capital of a firm decreases with the increased use of debt but after a certain point the excessive use of it brings the increase in cost of equity as their risk increases and resultantly overall cost of capital also increases.</a:t>
            </a:r>
          </a:p>
          <a:p>
            <a:pPr>
              <a:buNone/>
            </a:pPr>
            <a:r>
              <a:rPr lang="en-IN" dirty="0" smtClean="0">
                <a:solidFill>
                  <a:srgbClr val="C00000"/>
                </a:solidFill>
                <a:latin typeface="Times New Roman" pitchFamily="18" charset="0"/>
                <a:cs typeface="Times New Roman" pitchFamily="18" charset="0"/>
              </a:rPr>
              <a:t> </a:t>
            </a:r>
            <a:endParaRPr lang="en-IN" dirty="0">
              <a:solidFill>
                <a:srgbClr val="C00000"/>
              </a:solidFill>
              <a:latin typeface="Times New Roman" pitchFamily="18" charset="0"/>
              <a:cs typeface="Times New Roman" pitchFamily="18" charset="0"/>
            </a:endParaRPr>
          </a:p>
        </p:txBody>
      </p:sp>
      <p:pic>
        <p:nvPicPr>
          <p:cNvPr id="5" name="Content Placeholder 4" descr="Degree of Leverage and Cost of Capital"/>
          <p:cNvPicPr>
            <a:picLocks noGrp="1"/>
          </p:cNvPicPr>
          <p:nvPr>
            <p:ph sz="half" idx="1"/>
          </p:nvPr>
        </p:nvPicPr>
        <p:blipFill>
          <a:blip r:embed="rId2"/>
          <a:srcRect/>
          <a:stretch>
            <a:fillRect/>
          </a:stretch>
        </p:blipFill>
        <p:spPr bwMode="auto">
          <a:xfrm>
            <a:off x="1500166" y="1785926"/>
            <a:ext cx="3657600" cy="378621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7030A0"/>
                </a:solidFill>
                <a:effectLst/>
                <a:latin typeface="Arial Rounded MT Bold" pitchFamily="34" charset="0"/>
              </a:rPr>
              <a:t>MM Approach</a:t>
            </a:r>
            <a:endParaRPr lang="en-IN" dirty="0">
              <a:solidFill>
                <a:srgbClr val="7030A0"/>
              </a:solidFill>
              <a:effectLst/>
              <a:latin typeface="Arial Rounded MT Bold" pitchFamily="34" charset="0"/>
            </a:endParaRPr>
          </a:p>
        </p:txBody>
      </p:sp>
      <p:sp>
        <p:nvSpPr>
          <p:cNvPr id="4" name="Content Placeholder 3"/>
          <p:cNvSpPr>
            <a:spLocks noGrp="1"/>
          </p:cNvSpPr>
          <p:nvPr>
            <p:ph sz="half" idx="2"/>
          </p:nvPr>
        </p:nvSpPr>
        <p:spPr/>
        <p:txBody>
          <a:bodyPr>
            <a:normAutofit fontScale="85000" lnSpcReduction="20000"/>
          </a:bodyPr>
          <a:lstStyle/>
          <a:p>
            <a:pPr algn="just">
              <a:buFont typeface="Wingdings" pitchFamily="2" charset="2"/>
              <a:buChar char="v"/>
            </a:pPr>
            <a:r>
              <a:rPr lang="en-IN" dirty="0" smtClean="0">
                <a:solidFill>
                  <a:srgbClr val="C00000"/>
                </a:solidFill>
                <a:latin typeface="Times New Roman" pitchFamily="18" charset="0"/>
                <a:cs typeface="Times New Roman" pitchFamily="18" charset="0"/>
              </a:rPr>
              <a:t>This theory is similar to NOI approach which states that capital structure does not effect cost of capital and value of the firm when taxes are ignored. As cost of capital decreases with the increase use of debt but the cost of equity increases by this and neutralises the effect of debt and resultantly overall cost remains the same. </a:t>
            </a:r>
            <a:endParaRPr lang="en-IN" dirty="0">
              <a:solidFill>
                <a:srgbClr val="C00000"/>
              </a:solidFill>
              <a:latin typeface="Times New Roman" pitchFamily="18" charset="0"/>
              <a:cs typeface="Times New Roman" pitchFamily="18" charset="0"/>
            </a:endParaRPr>
          </a:p>
        </p:txBody>
      </p:sp>
      <p:pic>
        <p:nvPicPr>
          <p:cNvPr id="7" name="Content Placeholder 6" descr="https://cdn.businessmanagementideas.com/wp-content/uploads/2019/02/clip_image016_thumb2_thumb.jpg"/>
          <p:cNvPicPr>
            <a:picLocks noGrp="1"/>
          </p:cNvPicPr>
          <p:nvPr>
            <p:ph sz="half" idx="1"/>
          </p:nvPr>
        </p:nvPicPr>
        <p:blipFill>
          <a:blip r:embed="rId2"/>
          <a:srcRect/>
          <a:stretch>
            <a:fillRect/>
          </a:stretch>
        </p:blipFill>
        <p:spPr bwMode="auto">
          <a:xfrm>
            <a:off x="1663700" y="2698750"/>
            <a:ext cx="3200400" cy="231457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162</TotalTime>
  <Words>436</Words>
  <Application>Microsoft Office PowerPoint</Application>
  <PresentationFormat>On-screen Show (4:3)</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“Capital Structure”</vt:lpstr>
      <vt:lpstr>Meaning of capital structure </vt:lpstr>
      <vt:lpstr>Features of optimum capital structure</vt:lpstr>
      <vt:lpstr>Factors affecting Capital structure</vt:lpstr>
      <vt:lpstr>                Continued…                 </vt:lpstr>
      <vt:lpstr>Theories of capital structure </vt:lpstr>
      <vt:lpstr>Net income approach</vt:lpstr>
      <vt:lpstr>Net operating income approach</vt:lpstr>
      <vt:lpstr>Traditional Approach</vt:lpstr>
      <vt:lpstr>MM Approach</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19</cp:revision>
  <dcterms:created xsi:type="dcterms:W3CDTF">2020-03-30T06:04:46Z</dcterms:created>
  <dcterms:modified xsi:type="dcterms:W3CDTF">2020-03-30T08:48:10Z</dcterms:modified>
</cp:coreProperties>
</file>